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mp3" ContentType="audio/unknown"/>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9" r:id="rId3"/>
    <p:sldId id="260" r:id="rId4"/>
    <p:sldId id="258" r:id="rId5"/>
    <p:sldId id="261" r:id="rId6"/>
    <p:sldId id="257"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210"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cstate="print">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cstate="print"/>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cstate="print"/>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cstate="print"/>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E90C365A-8938-454B-8902-A85AF928DBA1}" type="datetimeFigureOut">
              <a:rPr lang="en-US" smtClean="0"/>
              <a:pPr/>
              <a:t>12/22/2010</a:t>
            </a:fld>
            <a:endParaRPr lang="en-US"/>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E031C949-0179-4F56-967F-E8456A8D6416}" type="slidenum">
              <a:rPr lang="en-US" smtClean="0"/>
              <a:pPr/>
              <a:t>‹#›</a:t>
            </a:fld>
            <a:endParaRPr lang="en-US"/>
          </a:p>
        </p:txBody>
      </p:sp>
      <p:pic>
        <p:nvPicPr>
          <p:cNvPr id="9" name="Picture 8" descr="coverBand.png"/>
          <p:cNvPicPr>
            <a:picLocks noChangeAspect="1"/>
          </p:cNvPicPr>
          <p:nvPr/>
        </p:nvPicPr>
        <p:blipFill>
          <a:blip r:embed="rId5" cstate="print"/>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0C365A-8938-454B-8902-A85AF928DBA1}" type="datetimeFigureOut">
              <a:rPr lang="en-US" smtClean="0"/>
              <a:pPr/>
              <a:t>12/22/2010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31C949-0179-4F56-967F-E8456A8D641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0C365A-8938-454B-8902-A85AF928DBA1}" type="datetimeFigureOut">
              <a:rPr lang="en-US" smtClean="0"/>
              <a:pPr/>
              <a:t>12/22/2010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31C949-0179-4F56-967F-E8456A8D641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0C365A-8938-454B-8902-A85AF928DBA1}" type="datetimeFigureOut">
              <a:rPr lang="en-US" smtClean="0"/>
              <a:pPr/>
              <a:t>12/22/2010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31C949-0179-4F56-967F-E8456A8D641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0C365A-8938-454B-8902-A85AF928DBA1}" type="datetimeFigureOut">
              <a:rPr lang="en-US" smtClean="0"/>
              <a:pPr/>
              <a:t>12/22/2010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31C949-0179-4F56-967F-E8456A8D641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90C365A-8938-454B-8902-A85AF928DBA1}" type="datetimeFigureOut">
              <a:rPr lang="en-US" smtClean="0"/>
              <a:pPr/>
              <a:t>12/22/2010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31C949-0179-4F56-967F-E8456A8D6416}" type="slidenum">
              <a:rPr lang="en-US" smtClean="0"/>
              <a:pPr/>
              <a:t>‹#›</a:t>
            </a:fld>
            <a:endParaRPr lang="en-US"/>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E90C365A-8938-454B-8902-A85AF928DBA1}" type="datetimeFigureOut">
              <a:rPr lang="en-US" smtClean="0"/>
              <a:pPr/>
              <a:t>12/22/2010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31C949-0179-4F56-967F-E8456A8D6416}" type="slidenum">
              <a:rPr lang="en-US" smtClean="0"/>
              <a:pPr/>
              <a:t>‹#›</a:t>
            </a:fld>
            <a:endParaRPr lang="en-US"/>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0C365A-8938-454B-8902-A85AF928DBA1}" type="datetimeFigureOut">
              <a:rPr lang="en-US" smtClean="0"/>
              <a:pPr/>
              <a:t>12/22/2010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31C949-0179-4F56-967F-E8456A8D641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0C365A-8938-454B-8902-A85AF928DBA1}" type="datetimeFigureOut">
              <a:rPr lang="en-US" smtClean="0"/>
              <a:pPr/>
              <a:t>12/22/2010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31C949-0179-4F56-967F-E8456A8D641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0C365A-8938-454B-8902-A85AF928DBA1}" type="datetimeFigureOut">
              <a:rPr lang="en-US" smtClean="0"/>
              <a:pPr/>
              <a:t>12/22/2010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31C949-0179-4F56-967F-E8456A8D641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cstate="print"/>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0C365A-8938-454B-8902-A85AF928DBA1}" type="datetimeFigureOut">
              <a:rPr lang="en-US" smtClean="0"/>
              <a:pPr/>
              <a:t>12/22/2010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31C949-0179-4F56-967F-E8456A8D641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cstate="print">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E90C365A-8938-454B-8902-A85AF928DBA1}" type="datetimeFigureOut">
              <a:rPr lang="en-US" smtClean="0"/>
              <a:pPr/>
              <a:t>12/22/2010</a:t>
            </a:fld>
            <a:endParaRPr lang="en-US"/>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E031C949-0179-4F56-967F-E8456A8D641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media" Target="../media/media1.mp3"/><Relationship Id="rId2" Type="http://schemas.openxmlformats.org/officeDocument/2006/relationships/slideLayout" Target="../slideLayouts/slideLayout2.xml"/><Relationship Id="rId1" Type="http://schemas.openxmlformats.org/officeDocument/2006/relationships/audio" Target="../media/media1.mp3"/><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ction Jackson" pitchFamily="2" charset="0"/>
              </a:rPr>
              <a:t>Civil War Project</a:t>
            </a:r>
            <a:endParaRPr lang="en-US" dirty="0">
              <a:latin typeface="Action Jackson" pitchFamily="2" charset="0"/>
            </a:endParaRPr>
          </a:p>
        </p:txBody>
      </p:sp>
      <p:sp>
        <p:nvSpPr>
          <p:cNvPr id="3" name="Subtitle 2"/>
          <p:cNvSpPr>
            <a:spLocks noGrp="1"/>
          </p:cNvSpPr>
          <p:nvPr>
            <p:ph type="subTitle" idx="1"/>
          </p:nvPr>
        </p:nvSpPr>
        <p:spPr/>
        <p:txBody>
          <a:bodyPr/>
          <a:lstStyle/>
          <a:p>
            <a:r>
              <a:rPr lang="en-US" dirty="0" smtClean="0">
                <a:latin typeface="Calisto MT" pitchFamily="18" charset="0"/>
              </a:rPr>
              <a:t>By Sam Quach</a:t>
            </a:r>
          </a:p>
          <a:p>
            <a:r>
              <a:rPr lang="en-US" dirty="0" smtClean="0">
                <a:latin typeface="Calisto MT" pitchFamily="18" charset="0"/>
              </a:rPr>
              <a:t>December 23</a:t>
            </a:r>
            <a:r>
              <a:rPr lang="en-US" baseline="30000" dirty="0" smtClean="0">
                <a:latin typeface="Calisto MT" pitchFamily="18" charset="0"/>
              </a:rPr>
              <a:t>rd</a:t>
            </a:r>
            <a:r>
              <a:rPr lang="en-US" dirty="0" smtClean="0">
                <a:latin typeface="Calisto MT" pitchFamily="18" charset="0"/>
              </a:rPr>
              <a:t>,2010</a:t>
            </a:r>
            <a:endParaRPr lang="en-US" dirty="0">
              <a:latin typeface="Calisto MT" pitchFamily="18" charset="0"/>
            </a:endParaRPr>
          </a:p>
        </p:txBody>
      </p:sp>
    </p:spTree>
    <p:extLst>
      <p:ext uri="{BB962C8B-B14F-4D97-AF65-F5344CB8AC3E}">
        <p14:creationId xmlns:p14="http://schemas.microsoft.com/office/powerpoint/2010/main" xmlns="" val="3299670596"/>
      </p:ext>
    </p:extLst>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 calcmode="lin" valueType="num">
                                      <p:cBhvr>
                                        <p:cTn id="9" dur="2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ction Jackson" pitchFamily="2" charset="0"/>
              </a:rPr>
              <a:t>“War is Hell.”</a:t>
            </a:r>
            <a:endParaRPr lang="en-US" dirty="0">
              <a:latin typeface="Action Jackson" pitchFamily="2" charset="0"/>
            </a:endParaRPr>
          </a:p>
        </p:txBody>
      </p:sp>
      <p:sp>
        <p:nvSpPr>
          <p:cNvPr id="5" name="Content Placeholder 4"/>
          <p:cNvSpPr>
            <a:spLocks noGrp="1"/>
          </p:cNvSpPr>
          <p:nvPr>
            <p:ph sz="quarter" idx="13"/>
          </p:nvPr>
        </p:nvSpPr>
        <p:spPr>
          <a:xfrm>
            <a:off x="304800" y="1752600"/>
            <a:ext cx="5029200" cy="4583668"/>
          </a:xfrm>
        </p:spPr>
        <p:txBody>
          <a:bodyPr>
            <a:noAutofit/>
          </a:bodyPr>
          <a:lstStyle/>
          <a:p>
            <a:r>
              <a:rPr lang="en-US" sz="1200" dirty="0" smtClean="0">
                <a:latin typeface="Minion Pro" pitchFamily="18" charset="0"/>
              </a:rPr>
              <a:t>Date: Sept. 22</a:t>
            </a:r>
            <a:r>
              <a:rPr lang="en-US" sz="1200" baseline="30000" dirty="0" smtClean="0">
                <a:latin typeface="Minion Pro" pitchFamily="18" charset="0"/>
              </a:rPr>
              <a:t>nd</a:t>
            </a:r>
            <a:r>
              <a:rPr lang="en-US" sz="1200" dirty="0" smtClean="0">
                <a:latin typeface="Minion Pro" pitchFamily="18" charset="0"/>
              </a:rPr>
              <a:t>,1864</a:t>
            </a:r>
          </a:p>
          <a:p>
            <a:r>
              <a:rPr lang="en-US" sz="1200" dirty="0" smtClean="0">
                <a:latin typeface="Minion Pro" pitchFamily="18" charset="0"/>
              </a:rPr>
              <a:t>Origin: Headquarters Military Division of the Mississippi in the Field.</a:t>
            </a:r>
          </a:p>
          <a:p>
            <a:r>
              <a:rPr lang="en-US" sz="1200" dirty="0" smtClean="0">
                <a:latin typeface="Minion Pro" pitchFamily="18" charset="0"/>
              </a:rPr>
              <a:t>Summary: </a:t>
            </a:r>
            <a:r>
              <a:rPr lang="en-US" sz="1200" dirty="0" smtClean="0">
                <a:latin typeface="Minion Pro" pitchFamily="18" charset="0"/>
              </a:rPr>
              <a:t> William Tecumseh Sherma</a:t>
            </a:r>
            <a:r>
              <a:rPr lang="en-US" sz="1200" dirty="0" smtClean="0">
                <a:latin typeface="Minion Pro" pitchFamily="18" charset="0"/>
              </a:rPr>
              <a:t>n wrote a letter to the mayor and city council of Atlanta about how he agrees with the letter he received on the 11</a:t>
            </a:r>
            <a:r>
              <a:rPr lang="en-US" sz="1200" baseline="30000" dirty="0" smtClean="0">
                <a:latin typeface="Minion Pro" pitchFamily="18" charset="0"/>
              </a:rPr>
              <a:t>th</a:t>
            </a:r>
            <a:r>
              <a:rPr lang="en-US" sz="1200" dirty="0" smtClean="0">
                <a:latin typeface="Minion Pro" pitchFamily="18" charset="0"/>
              </a:rPr>
              <a:t>,  but he wants not only peace in Atlanta, but in all of America too. He then goes on about describing how Atlanta should not be used for war-like purposes since it is not compatible with  families and homes. He describes war as cruelty and it cannot be refined. Stopping war will mean peace and quiet at home. He says pride is what drives war. He ends the letter by saying that the lives of people and peace are in their hands.</a:t>
            </a:r>
          </a:p>
          <a:p>
            <a:r>
              <a:rPr lang="en-US" sz="1200" dirty="0" smtClean="0">
                <a:latin typeface="Minion Pro" pitchFamily="18" charset="0"/>
              </a:rPr>
              <a:t>Analysis:  I found interesting about this letter was that he was not like most people during that time. He did not have the same pride that  drove everyone else into thinking that they’re almighty and can’t be stopped, so they go fourth with war and expand. </a:t>
            </a:r>
            <a:r>
              <a:rPr lang="en-US" sz="1200" dirty="0" smtClean="0">
                <a:latin typeface="Minion Pro" pitchFamily="18" charset="0"/>
              </a:rPr>
              <a:t>Sherman wanted peace not only for one state, but for every state and everyone living in it. No, there was not any signs of bias because he did agree with what the mayor wrote to him, but prefers peace over  war. He does consider war somewhat right, but not the answer to everything. The Civil War event that occurred for the message Sherman gives is in Sept. 1864, when he was going to burn Atlanta but had everyone evacuate. It connects to my knowledge of the Civil War because most people believed war was good and it resolves everything and I was waiting for one person to oppose war and say it’s not the answer to everything and support peace. This is when I read this letter and it all came to me. He was one of those wiser men that knew what was going on during that time.</a:t>
            </a:r>
            <a:endParaRPr lang="en-US" sz="1200" dirty="0">
              <a:latin typeface="Minion Pro" pitchFamily="18" charset="0"/>
            </a:endParaRPr>
          </a:p>
        </p:txBody>
      </p:sp>
      <p:sp>
        <p:nvSpPr>
          <p:cNvPr id="4" name="TextBox 3"/>
          <p:cNvSpPr txBox="1"/>
          <p:nvPr/>
        </p:nvSpPr>
        <p:spPr>
          <a:xfrm>
            <a:off x="5791200" y="1447800"/>
            <a:ext cx="2059731" cy="369332"/>
          </a:xfrm>
          <a:prstGeom prst="rect">
            <a:avLst/>
          </a:prstGeom>
          <a:noFill/>
        </p:spPr>
        <p:txBody>
          <a:bodyPr wrap="none" rtlCol="0">
            <a:spAutoFit/>
          </a:bodyPr>
          <a:lstStyle/>
          <a:p>
            <a:r>
              <a:rPr lang="en-US" dirty="0" smtClean="0"/>
              <a:t>-William T. Sherman</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90127" y="1817132"/>
            <a:ext cx="348615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7484231"/>
      </p:ext>
    </p:extLst>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 calcmode="lin" valueType="num">
                                      <p:cBhvr>
                                        <p:cTn id="9" dur="10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smtClean="0">
                <a:latin typeface="Action Jackson" pitchFamily="2" charset="0"/>
              </a:rPr>
              <a:t>Harper’s Weekly of April 13</a:t>
            </a:r>
            <a:r>
              <a:rPr lang="en-US" sz="3600" baseline="30000" dirty="0" smtClean="0">
                <a:latin typeface="Action Jackson" pitchFamily="2" charset="0"/>
              </a:rPr>
              <a:t>th</a:t>
            </a:r>
            <a:r>
              <a:rPr lang="en-US" sz="3600" dirty="0" smtClean="0">
                <a:latin typeface="Action Jackson" pitchFamily="2" charset="0"/>
              </a:rPr>
              <a:t>,1861</a:t>
            </a:r>
            <a:endParaRPr lang="en-US" sz="3600" dirty="0">
              <a:latin typeface="Action Jackson" pitchFamily="2" charset="0"/>
            </a:endParaRPr>
          </a:p>
        </p:txBody>
      </p:sp>
      <p:sp>
        <p:nvSpPr>
          <p:cNvPr id="5" name="Content Placeholder 4"/>
          <p:cNvSpPr>
            <a:spLocks noGrp="1"/>
          </p:cNvSpPr>
          <p:nvPr>
            <p:ph sz="quarter" idx="13"/>
          </p:nvPr>
        </p:nvSpPr>
        <p:spPr>
          <a:xfrm>
            <a:off x="457200" y="1981200"/>
            <a:ext cx="4800600" cy="3950208"/>
          </a:xfrm>
        </p:spPr>
        <p:txBody>
          <a:bodyPr>
            <a:normAutofit fontScale="25000" lnSpcReduction="20000"/>
          </a:bodyPr>
          <a:lstStyle/>
          <a:p>
            <a:r>
              <a:rPr lang="en-US" sz="5600" dirty="0" smtClean="0">
                <a:latin typeface="Nyala" pitchFamily="2" charset="0"/>
                <a:ea typeface="Adobe Fangsong Std R" pitchFamily="18" charset="-128"/>
              </a:rPr>
              <a:t>Author: Harper &amp; Brothers</a:t>
            </a:r>
          </a:p>
          <a:p>
            <a:r>
              <a:rPr lang="en-US" sz="5600" dirty="0" smtClean="0">
                <a:latin typeface="Nyala" pitchFamily="2" charset="0"/>
                <a:ea typeface="Adobe Fangsong Std R" pitchFamily="18" charset="-128"/>
              </a:rPr>
              <a:t>Date: April 13</a:t>
            </a:r>
            <a:r>
              <a:rPr lang="en-US" sz="5600" baseline="30000" dirty="0" smtClean="0">
                <a:latin typeface="Nyala" pitchFamily="2" charset="0"/>
                <a:ea typeface="Adobe Fangsong Std R" pitchFamily="18" charset="-128"/>
              </a:rPr>
              <a:t>th</a:t>
            </a:r>
            <a:r>
              <a:rPr lang="en-US" sz="5600" dirty="0" smtClean="0">
                <a:latin typeface="Nyala" pitchFamily="2" charset="0"/>
                <a:ea typeface="Adobe Fangsong Std R" pitchFamily="18" charset="-128"/>
              </a:rPr>
              <a:t>, 1861</a:t>
            </a:r>
          </a:p>
          <a:p>
            <a:r>
              <a:rPr lang="en-US" sz="5600" dirty="0" smtClean="0">
                <a:latin typeface="Nyala" pitchFamily="2" charset="0"/>
                <a:ea typeface="Adobe Fangsong Std R" pitchFamily="18" charset="-128"/>
              </a:rPr>
              <a:t>Origin: Clerk’s Office, District of Columbia, New York.</a:t>
            </a:r>
          </a:p>
          <a:p>
            <a:r>
              <a:rPr lang="en-US" sz="5600" dirty="0" smtClean="0">
                <a:latin typeface="Nyala" pitchFamily="2" charset="0"/>
                <a:ea typeface="Adobe Fangsong Std R" pitchFamily="18" charset="-128"/>
              </a:rPr>
              <a:t>Summary:  Front page describes a lady by the name of Mrs. General Gaines. She won a case and it gave her great wealth. Next pages talks about someone’s view on Daniel Webster at Point Isabel, Texas. Third page talked about Slave murders and letters slave owners who had wrote about what happened. Last three pages included  scenes from St. Pickens, Abraham Lincoln illustrations that portrayed him and a slave family on the last page.</a:t>
            </a:r>
          </a:p>
          <a:p>
            <a:r>
              <a:rPr lang="en-US" sz="5600" dirty="0" smtClean="0">
                <a:latin typeface="Nyala" pitchFamily="2" charset="0"/>
                <a:ea typeface="Adobe Fangsong Std R" pitchFamily="18" charset="-128"/>
              </a:rPr>
              <a:t>Analysis: What I found interesting that there was a lot going on around the Civil War, besides the Civil War. A lady winning a case was pretty much an eye-catcher for me because you don’t always see a woman winning a court case and becoming very wealthy. There was not any bias but different opinions by other people. They brought in different views that made this newspaper fun to read. The only event that this relates too is Daniel Webster at Point Isabel. It sort of brings this newspaper some spiffiness and interestingness.  This newspaper was among some interesting ones I read because I didn’t know a lot of gossip happened during those time periods. I always thought it would be boring, but after reading about Gaines winning a case, Daniel Webster, illustrations of Lincoln and about slaves, it really did catch my attention and became something interesting I wouldn’t mind reading if they were still publishing.</a:t>
            </a:r>
          </a:p>
          <a:p>
            <a:endParaRPr lang="en-US" dirty="0"/>
          </a:p>
        </p:txBody>
      </p:sp>
      <p:pic>
        <p:nvPicPr>
          <p:cNvPr id="2054" name="Picture 6" descr="Abe Lincoln Cartoon"/>
          <p:cNvPicPr>
            <a:picLocks noChangeAspect="1" noChangeArrowheads="1"/>
          </p:cNvPicPr>
          <p:nvPr/>
        </p:nvPicPr>
        <p:blipFill>
          <a:blip r:embed="rId2" cstate="print"/>
          <a:srcRect/>
          <a:stretch>
            <a:fillRect/>
          </a:stretch>
        </p:blipFill>
        <p:spPr bwMode="auto">
          <a:xfrm>
            <a:off x="5562600" y="2057400"/>
            <a:ext cx="3048000" cy="3934691"/>
          </a:xfrm>
          <a:prstGeom prst="rect">
            <a:avLst/>
          </a:prstGeom>
          <a:noFill/>
        </p:spPr>
      </p:pic>
    </p:spTree>
    <p:extLst>
      <p:ext uri="{BB962C8B-B14F-4D97-AF65-F5344CB8AC3E}">
        <p14:creationId xmlns:p14="http://schemas.microsoft.com/office/powerpoint/2010/main" xmlns="" val="793759236"/>
      </p:ext>
    </p:extLst>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style.rotation</p:attrName>
                                        </p:attrNameLst>
                                      </p:cBhvr>
                                      <p:tavLst>
                                        <p:tav tm="0">
                                          <p:val>
                                            <p:fltVal val="720"/>
                                          </p:val>
                                        </p:tav>
                                        <p:tav tm="100000">
                                          <p:val>
                                            <p:fltVal val="0"/>
                                          </p:val>
                                        </p:tav>
                                      </p:tavLst>
                                    </p:anim>
                                    <p:anim calcmode="lin" valueType="num">
                                      <p:cBhvr>
                                        <p:cTn id="9" dur="1000" fill="hold"/>
                                        <p:tgtEl>
                                          <p:spTgt spid="4"/>
                                        </p:tgtEl>
                                        <p:attrNameLst>
                                          <p:attrName>ppt_h</p:attrName>
                                        </p:attrNameLst>
                                      </p:cBhvr>
                                      <p:tavLst>
                                        <p:tav tm="0">
                                          <p:val>
                                            <p:fltVal val="0"/>
                                          </p:val>
                                        </p:tav>
                                        <p:tav tm="100000">
                                          <p:val>
                                            <p:strVal val="#ppt_h"/>
                                          </p:val>
                                        </p:tav>
                                      </p:tavLst>
                                    </p:anim>
                                    <p:anim calcmode="lin" valueType="num">
                                      <p:cBhvr>
                                        <p:cTn id="10" dur="1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latin typeface="Action Jackson" pitchFamily="2" charset="0"/>
              </a:rPr>
              <a:t>Bombardment of Fort Sumter</a:t>
            </a:r>
            <a:endParaRPr lang="en-US" dirty="0">
              <a:latin typeface="Action Jackson" pitchFamily="2" charset="0"/>
            </a:endParaRPr>
          </a:p>
        </p:txBody>
      </p:sp>
      <p:sp>
        <p:nvSpPr>
          <p:cNvPr id="10" name="Content Placeholder 9"/>
          <p:cNvSpPr>
            <a:spLocks noGrp="1"/>
          </p:cNvSpPr>
          <p:nvPr>
            <p:ph sz="quarter" idx="13"/>
          </p:nvPr>
        </p:nvSpPr>
        <p:spPr>
          <a:xfrm>
            <a:off x="4572000" y="2133600"/>
            <a:ext cx="4343400" cy="3950208"/>
          </a:xfrm>
        </p:spPr>
        <p:txBody>
          <a:bodyPr>
            <a:normAutofit fontScale="92500" lnSpcReduction="20000"/>
          </a:bodyPr>
          <a:lstStyle/>
          <a:p>
            <a:r>
              <a:rPr lang="en-US" sz="1600" dirty="0" smtClean="0">
                <a:latin typeface="Kozuka Mincho Pro R" pitchFamily="18" charset="-128"/>
                <a:ea typeface="Kozuka Mincho Pro R" pitchFamily="18" charset="-128"/>
              </a:rPr>
              <a:t>Author: Currier &amp; </a:t>
            </a:r>
            <a:r>
              <a:rPr lang="en-US" sz="1600" dirty="0" smtClean="0">
                <a:latin typeface="Kozuka Mincho Pro R" pitchFamily="18" charset="-128"/>
                <a:ea typeface="Kozuka Mincho Pro R" pitchFamily="18" charset="-128"/>
              </a:rPr>
              <a:t>I</a:t>
            </a:r>
            <a:r>
              <a:rPr lang="en-US" sz="1600" dirty="0" smtClean="0">
                <a:latin typeface="Kozuka Mincho Pro R" pitchFamily="18" charset="-128"/>
                <a:ea typeface="Kozuka Mincho Pro R" pitchFamily="18" charset="-128"/>
              </a:rPr>
              <a:t>ves (Liberty of Congress.)</a:t>
            </a:r>
          </a:p>
          <a:p>
            <a:r>
              <a:rPr lang="en-US" sz="1600" dirty="0" smtClean="0">
                <a:latin typeface="Kozuka Mincho Pro R" pitchFamily="18" charset="-128"/>
                <a:ea typeface="Kozuka Mincho Pro R" pitchFamily="18" charset="-128"/>
              </a:rPr>
              <a:t>Date: Bombardment on April 12</a:t>
            </a:r>
            <a:r>
              <a:rPr lang="en-US" sz="1600" baseline="30000" dirty="0" smtClean="0">
                <a:latin typeface="Kozuka Mincho Pro R" pitchFamily="18" charset="-128"/>
                <a:ea typeface="Kozuka Mincho Pro R" pitchFamily="18" charset="-128"/>
              </a:rPr>
              <a:t>th</a:t>
            </a:r>
            <a:r>
              <a:rPr lang="en-US" sz="1600" dirty="0" smtClean="0">
                <a:latin typeface="Kozuka Mincho Pro R" pitchFamily="18" charset="-128"/>
                <a:ea typeface="Kozuka Mincho Pro R" pitchFamily="18" charset="-128"/>
              </a:rPr>
              <a:t>-13</a:t>
            </a:r>
            <a:r>
              <a:rPr lang="en-US" sz="1600" baseline="30000" dirty="0" smtClean="0">
                <a:latin typeface="Kozuka Mincho Pro R" pitchFamily="18" charset="-128"/>
                <a:ea typeface="Kozuka Mincho Pro R" pitchFamily="18" charset="-128"/>
              </a:rPr>
              <a:t>th</a:t>
            </a:r>
            <a:r>
              <a:rPr lang="en-US" sz="1600" dirty="0" smtClean="0">
                <a:latin typeface="Kozuka Mincho Pro R" pitchFamily="18" charset="-128"/>
                <a:ea typeface="Kozuka Mincho Pro R" pitchFamily="18" charset="-128"/>
              </a:rPr>
              <a:t>, 1861.</a:t>
            </a:r>
          </a:p>
          <a:p>
            <a:r>
              <a:rPr lang="en-US" sz="1600" dirty="0" smtClean="0">
                <a:latin typeface="Kozuka Mincho Pro R" pitchFamily="18" charset="-128"/>
                <a:ea typeface="Kozuka Mincho Pro R" pitchFamily="18" charset="-128"/>
              </a:rPr>
              <a:t>Date of lithograph only dated around 1861.</a:t>
            </a:r>
          </a:p>
          <a:p>
            <a:r>
              <a:rPr lang="en-US" sz="1600" dirty="0" smtClean="0">
                <a:latin typeface="Kozuka Mincho Pro R" pitchFamily="18" charset="-128"/>
                <a:ea typeface="Kozuka Mincho Pro R" pitchFamily="18" charset="-128"/>
              </a:rPr>
              <a:t>Description: Bombardment happened in Charleston Harbor, it signaled the start of the Civil War.</a:t>
            </a:r>
          </a:p>
          <a:p>
            <a:r>
              <a:rPr lang="en-US" sz="1600" dirty="0" smtClean="0">
                <a:latin typeface="Kozuka Mincho Pro R" pitchFamily="18" charset="-128"/>
                <a:ea typeface="Kozuka Mincho Pro R" pitchFamily="18" charset="-128"/>
              </a:rPr>
              <a:t> Analysis: What I found interesting about this picture is how elaborated it was and how it sort of looks exaggerated just a bit. What stuck out the most to me was what seems to be airplanes. I’m not really sure if they had such sophisticated airplanes back then. This was a Civil War event, this triggered the Civil War. The bombardment of Fort Sumter was an event that started the Civil War. This picture was the start of the whole Civil War. One little( Big) bombardment caused a HUGE war. I found this symbolic because it was a signal of a great fall. Everything before your eyes will sink. Nothing good will come of it.</a:t>
            </a:r>
            <a:endParaRPr lang="en-US" sz="1600" dirty="0">
              <a:latin typeface="Kozuka Mincho Pro R" pitchFamily="18" charset="-128"/>
              <a:ea typeface="Kozuka Mincho Pro R" pitchFamily="18" charset="-128"/>
            </a:endParaRPr>
          </a:p>
        </p:txBody>
      </p:sp>
      <p:pic>
        <p:nvPicPr>
          <p:cNvPr id="3075" name="Picture 3"/>
          <p:cNvPicPr>
            <a:picLocks noGrp="1" noChangeAspect="1" noChangeArrowheads="1"/>
          </p:cNvPicPr>
          <p:nvPr>
            <p:ph sz="quarter" idx="14"/>
          </p:nvPr>
        </p:nvPicPr>
        <p:blipFill>
          <a:blip r:embed="rId2" cstate="print"/>
          <a:srcRect/>
          <a:stretch>
            <a:fillRect/>
          </a:stretch>
        </p:blipFill>
        <p:spPr bwMode="auto">
          <a:xfrm>
            <a:off x="533400" y="2133600"/>
            <a:ext cx="3891499" cy="3352800"/>
          </a:xfrm>
          <a:prstGeom prst="rect">
            <a:avLst/>
          </a:prstGeom>
          <a:noFill/>
          <a:ln w="9525">
            <a:noFill/>
            <a:miter lim="800000"/>
            <a:headEnd/>
            <a:tailEnd/>
          </a:ln>
        </p:spPr>
      </p:pic>
    </p:spTree>
    <p:extLst>
      <p:ext uri="{BB962C8B-B14F-4D97-AF65-F5344CB8AC3E}">
        <p14:creationId xmlns:p14="http://schemas.microsoft.com/office/powerpoint/2010/main" xmlns="" val="1125309385"/>
      </p:ext>
    </p:extLst>
  </p:cSld>
  <p:clrMapOvr>
    <a:masterClrMapping/>
  </p:clrMapOvr>
  <p:transition spd="slow">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600" decel="100000"/>
                                        <p:tgtEl>
                                          <p:spTgt spid="9"/>
                                        </p:tgtEl>
                                      </p:cBhvr>
                                    </p:animEffect>
                                    <p:anim calcmode="lin" valueType="num">
                                      <p:cBhvr>
                                        <p:cTn id="8" dur="1600" decel="100000" fill="hold"/>
                                        <p:tgtEl>
                                          <p:spTgt spid="9"/>
                                        </p:tgtEl>
                                        <p:attrNameLst>
                                          <p:attrName>style.rotation</p:attrName>
                                        </p:attrNameLst>
                                      </p:cBhvr>
                                      <p:tavLst>
                                        <p:tav tm="0">
                                          <p:val>
                                            <p:fltVal val="-90"/>
                                          </p:val>
                                        </p:tav>
                                        <p:tav tm="100000">
                                          <p:val>
                                            <p:fltVal val="0"/>
                                          </p:val>
                                        </p:tav>
                                      </p:tavLst>
                                    </p:anim>
                                    <p:anim calcmode="lin" valueType="num">
                                      <p:cBhvr>
                                        <p:cTn id="9" dur="1600" decel="100000" fill="hold"/>
                                        <p:tgtEl>
                                          <p:spTgt spid="9"/>
                                        </p:tgtEl>
                                        <p:attrNameLst>
                                          <p:attrName>ppt_x</p:attrName>
                                        </p:attrNameLst>
                                      </p:cBhvr>
                                      <p:tavLst>
                                        <p:tav tm="0">
                                          <p:val>
                                            <p:strVal val="#ppt_x+0.4"/>
                                          </p:val>
                                        </p:tav>
                                        <p:tav tm="100000">
                                          <p:val>
                                            <p:strVal val="#ppt_x-0.05"/>
                                          </p:val>
                                        </p:tav>
                                      </p:tavLst>
                                    </p:anim>
                                    <p:anim calcmode="lin" valueType="num">
                                      <p:cBhvr>
                                        <p:cTn id="10" dur="1600" decel="100000" fill="hold"/>
                                        <p:tgtEl>
                                          <p:spTgt spid="9"/>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9"/>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ction Jackson" pitchFamily="2" charset="0"/>
              </a:rPr>
              <a:t>Battle Hymn of the Republic</a:t>
            </a:r>
            <a:endParaRPr lang="en-US" dirty="0">
              <a:latin typeface="Action Jackson" pitchFamily="2" charset="0"/>
            </a:endParaRPr>
          </a:p>
        </p:txBody>
      </p:sp>
      <p:sp>
        <p:nvSpPr>
          <p:cNvPr id="3" name="Content Placeholder 2"/>
          <p:cNvSpPr>
            <a:spLocks noGrp="1"/>
          </p:cNvSpPr>
          <p:nvPr>
            <p:ph idx="1"/>
          </p:nvPr>
        </p:nvSpPr>
        <p:spPr>
          <a:xfrm>
            <a:off x="838200" y="2286000"/>
            <a:ext cx="7467600" cy="3951337"/>
          </a:xfrm>
        </p:spPr>
        <p:txBody>
          <a:bodyPr>
            <a:normAutofit fontScale="85000" lnSpcReduction="20000"/>
          </a:bodyPr>
          <a:lstStyle/>
          <a:p>
            <a:r>
              <a:rPr lang="en-US" dirty="0" smtClean="0">
                <a:latin typeface="Sylfaen" pitchFamily="18" charset="0"/>
              </a:rPr>
              <a:t>Author: Julia Ward Howe</a:t>
            </a:r>
          </a:p>
          <a:p>
            <a:r>
              <a:rPr lang="en-US" dirty="0" smtClean="0">
                <a:latin typeface="Sylfaen" pitchFamily="18" charset="0"/>
              </a:rPr>
              <a:t>Date: November 1862.</a:t>
            </a:r>
          </a:p>
          <a:p>
            <a:r>
              <a:rPr lang="en-US" dirty="0" smtClean="0">
                <a:latin typeface="Sylfaen" pitchFamily="18" charset="0"/>
              </a:rPr>
              <a:t>Origin: Derived from, “John Brown’s body.”  Inspired when she heard it at a</a:t>
            </a:r>
            <a:r>
              <a:rPr lang="en-US" dirty="0" smtClean="0">
                <a:latin typeface="Sylfaen" pitchFamily="18" charset="0"/>
              </a:rPr>
              <a:t> </a:t>
            </a:r>
            <a:r>
              <a:rPr lang="en-US" dirty="0" smtClean="0">
                <a:latin typeface="Sylfaen" pitchFamily="18" charset="0"/>
              </a:rPr>
              <a:t>review </a:t>
            </a:r>
            <a:r>
              <a:rPr lang="en-US" dirty="0" smtClean="0">
                <a:latin typeface="Sylfaen" pitchFamily="18" charset="0"/>
              </a:rPr>
              <a:t>of the troops </a:t>
            </a:r>
            <a:r>
              <a:rPr lang="en-US" dirty="0" smtClean="0">
                <a:latin typeface="Sylfaen" pitchFamily="18" charset="0"/>
              </a:rPr>
              <a:t>on Upton’s Hill of Virginia</a:t>
            </a:r>
            <a:r>
              <a:rPr lang="en-US" dirty="0" smtClean="0">
                <a:latin typeface="Sylfaen" pitchFamily="18" charset="0"/>
              </a:rPr>
              <a:t>.</a:t>
            </a:r>
            <a:endParaRPr lang="en-US" dirty="0" smtClean="0">
              <a:latin typeface="Sylfaen" pitchFamily="18" charset="0"/>
            </a:endParaRPr>
          </a:p>
          <a:p>
            <a:r>
              <a:rPr lang="en-US" dirty="0" smtClean="0">
                <a:latin typeface="Sylfaen" pitchFamily="18" charset="0"/>
              </a:rPr>
              <a:t>Analysis: The song was meant to uplift soldier’s spirits. It before was a sad song that came from “John Brown’s Body.” It was too depressing for soldiers to sing, so Howe was inspired to make a more uplifting song that would fuel the soldier’s spirit with pride. Not only did this inspire Howe to write the poem but also when Confederates suddenly attacked them during an interview and her carriage was surrounded by the soldiers and they began singing, “John Brown’s Body.” This relates to the Civil War because they’re still at the beginning of the war and it was a song to power up the soldiers to fight their best. They have something worth doing and they can’t surrender now.</a:t>
            </a:r>
          </a:p>
        </p:txBody>
      </p:sp>
    </p:spTree>
  </p:cSld>
  <p:clrMapOvr>
    <a:masterClrMapping/>
  </p:clrMapOvr>
  <p:transition spd="slow">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3"/>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0525" y="4800600"/>
            <a:ext cx="5053475" cy="1747474"/>
          </a:xfrm>
        </p:spPr>
        <p:txBody>
          <a:bodyPr/>
          <a:lstStyle/>
          <a:p>
            <a:r>
              <a:rPr lang="en-US" dirty="0" smtClean="0">
                <a:latin typeface="Action Jackson" pitchFamily="2" charset="0"/>
              </a:rPr>
              <a:t>Battle Hymn of the Republic</a:t>
            </a:r>
            <a:endParaRPr lang="en-US" dirty="0">
              <a:latin typeface="Action Jackson" pitchFamily="2" charset="0"/>
            </a:endParaRPr>
          </a:p>
        </p:txBody>
      </p:sp>
      <p:pic>
        <p:nvPicPr>
          <p:cNvPr id="4" name="battlehymn.mp3">
            <a:hlinkClick r:id="" action="ppaction://media"/>
          </p:cNvPr>
          <p:cNvPicPr>
            <a:picLocks noGrp="1" noChangeAspect="1"/>
          </p:cNvPicPr>
          <p:nvPr>
            <p:ph idx="1"/>
            <a:audioFile r:link="rId1"/>
            <p:extLst>
              <p:ext uri="{DAA4B4D4-6D71-4841-9C94-3DE7FCFB9230}">
                <p14:media xmlns:p14="http://schemas.microsoft.com/office/powerpoint/2010/main" xmlns="" r:embed="rId3"/>
              </p:ext>
            </p:extLst>
          </p:nvPr>
        </p:nvPicPr>
        <p:blipFill>
          <a:blip r:embed="rId4" cstate="print"/>
          <a:stretch>
            <a:fillRect/>
          </a:stretch>
        </p:blipFill>
        <p:spPr>
          <a:xfrm>
            <a:off x="6400800" y="304800"/>
            <a:ext cx="609600" cy="609600"/>
          </a:xfrm>
        </p:spPr>
      </p:pic>
      <p:sp>
        <p:nvSpPr>
          <p:cNvPr id="7" name="TextBox 6"/>
          <p:cNvSpPr txBox="1"/>
          <p:nvPr/>
        </p:nvSpPr>
        <p:spPr>
          <a:xfrm>
            <a:off x="4038600" y="5029200"/>
            <a:ext cx="184731" cy="369332"/>
          </a:xfrm>
          <a:prstGeom prst="rect">
            <a:avLst/>
          </a:prstGeom>
          <a:noFill/>
        </p:spPr>
        <p:txBody>
          <a:bodyPr wrap="none" rtlCol="0">
            <a:spAutoFit/>
          </a:bodyPr>
          <a:lstStyle/>
          <a:p>
            <a:endParaRPr lang="en-US" dirty="0"/>
          </a:p>
        </p:txBody>
      </p:sp>
      <p:sp>
        <p:nvSpPr>
          <p:cNvPr id="9" name="TextBox 8"/>
          <p:cNvSpPr txBox="1"/>
          <p:nvPr/>
        </p:nvSpPr>
        <p:spPr>
          <a:xfrm>
            <a:off x="228600" y="381000"/>
            <a:ext cx="4937570" cy="6186309"/>
          </a:xfrm>
          <a:prstGeom prst="rect">
            <a:avLst/>
          </a:prstGeom>
          <a:noFill/>
        </p:spPr>
        <p:txBody>
          <a:bodyPr wrap="none" rtlCol="0">
            <a:spAutoFit/>
          </a:bodyPr>
          <a:lstStyle/>
          <a:p>
            <a:r>
              <a:rPr lang="en-US" sz="1200" dirty="0" smtClean="0">
                <a:effectLst/>
                <a:latin typeface="Palatino Linotype" pitchFamily="18" charset="0"/>
              </a:rPr>
              <a:t>Mine eyes have seen the glory of the coming of the Lord;</a:t>
            </a:r>
            <a:br>
              <a:rPr lang="en-US" sz="1200" dirty="0" smtClean="0">
                <a:effectLst/>
                <a:latin typeface="Palatino Linotype" pitchFamily="18" charset="0"/>
              </a:rPr>
            </a:br>
            <a:r>
              <a:rPr lang="en-US" sz="1200" dirty="0" smtClean="0">
                <a:effectLst/>
                <a:latin typeface="Palatino Linotype" pitchFamily="18" charset="0"/>
              </a:rPr>
              <a:t>He is trampling out the vintage where the grapes of wrath are stored; </a:t>
            </a:r>
            <a:br>
              <a:rPr lang="en-US" sz="1200" dirty="0" smtClean="0">
                <a:effectLst/>
                <a:latin typeface="Palatino Linotype" pitchFamily="18" charset="0"/>
              </a:rPr>
            </a:br>
            <a:r>
              <a:rPr lang="en-US" sz="1200" dirty="0" smtClean="0">
                <a:effectLst/>
                <a:latin typeface="Palatino Linotype" pitchFamily="18" charset="0"/>
              </a:rPr>
              <a:t>He hath loosed the fateful lightning of his terrible swift sword, </a:t>
            </a:r>
            <a:br>
              <a:rPr lang="en-US" sz="1200" dirty="0" smtClean="0">
                <a:effectLst/>
                <a:latin typeface="Palatino Linotype" pitchFamily="18" charset="0"/>
              </a:rPr>
            </a:br>
            <a:r>
              <a:rPr lang="en-US" sz="1200" dirty="0" smtClean="0">
                <a:effectLst/>
                <a:latin typeface="Palatino Linotype" pitchFamily="18" charset="0"/>
              </a:rPr>
              <a:t>His truth is marching on.</a:t>
            </a:r>
            <a:br>
              <a:rPr lang="en-US" sz="1200" dirty="0" smtClean="0">
                <a:effectLst/>
                <a:latin typeface="Palatino Linotype" pitchFamily="18" charset="0"/>
              </a:rPr>
            </a:br>
            <a:r>
              <a:rPr lang="en-US" sz="1200" dirty="0" smtClean="0">
                <a:effectLst/>
                <a:latin typeface="Palatino Linotype" pitchFamily="18" charset="0"/>
              </a:rPr>
              <a:t/>
            </a:r>
            <a:br>
              <a:rPr lang="en-US" sz="1200" dirty="0" smtClean="0">
                <a:effectLst/>
                <a:latin typeface="Palatino Linotype" pitchFamily="18" charset="0"/>
              </a:rPr>
            </a:br>
            <a:r>
              <a:rPr lang="en-US" sz="1200" dirty="0" smtClean="0">
                <a:effectLst/>
                <a:latin typeface="Palatino Linotype" pitchFamily="18" charset="0"/>
              </a:rPr>
              <a:t>(Chorus)</a:t>
            </a:r>
            <a:br>
              <a:rPr lang="en-US" sz="1200" dirty="0" smtClean="0">
                <a:effectLst/>
                <a:latin typeface="Palatino Linotype" pitchFamily="18" charset="0"/>
              </a:rPr>
            </a:br>
            <a:r>
              <a:rPr lang="en-US" sz="1200" dirty="0" smtClean="0">
                <a:effectLst/>
                <a:latin typeface="Palatino Linotype" pitchFamily="18" charset="0"/>
              </a:rPr>
              <a:t>Glory, Glory Hallelujah, </a:t>
            </a:r>
            <a:br>
              <a:rPr lang="en-US" sz="1200" dirty="0" smtClean="0">
                <a:effectLst/>
                <a:latin typeface="Palatino Linotype" pitchFamily="18" charset="0"/>
              </a:rPr>
            </a:br>
            <a:r>
              <a:rPr lang="en-US" sz="1200" dirty="0" smtClean="0">
                <a:effectLst/>
                <a:latin typeface="Palatino Linotype" pitchFamily="18" charset="0"/>
              </a:rPr>
              <a:t>Glory, Glory Hallelujah,</a:t>
            </a:r>
            <a:br>
              <a:rPr lang="en-US" sz="1200" dirty="0" smtClean="0">
                <a:effectLst/>
                <a:latin typeface="Palatino Linotype" pitchFamily="18" charset="0"/>
              </a:rPr>
            </a:br>
            <a:r>
              <a:rPr lang="en-US" sz="1200" dirty="0" smtClean="0">
                <a:effectLst/>
                <a:latin typeface="Palatino Linotype" pitchFamily="18" charset="0"/>
              </a:rPr>
              <a:t>Glory, Glory Hallelujah, </a:t>
            </a:r>
            <a:br>
              <a:rPr lang="en-US" sz="1200" dirty="0" smtClean="0">
                <a:effectLst/>
                <a:latin typeface="Palatino Linotype" pitchFamily="18" charset="0"/>
              </a:rPr>
            </a:br>
            <a:r>
              <a:rPr lang="en-US" sz="1200" dirty="0" smtClean="0">
                <a:effectLst/>
                <a:latin typeface="Palatino Linotype" pitchFamily="18" charset="0"/>
              </a:rPr>
              <a:t>His truth is marching on.</a:t>
            </a:r>
            <a:br>
              <a:rPr lang="en-US" sz="1200" dirty="0" smtClean="0">
                <a:effectLst/>
                <a:latin typeface="Palatino Linotype" pitchFamily="18" charset="0"/>
              </a:rPr>
            </a:br>
            <a:r>
              <a:rPr lang="en-US" sz="1200" dirty="0" smtClean="0">
                <a:effectLst/>
                <a:latin typeface="Palatino Linotype" pitchFamily="18" charset="0"/>
              </a:rPr>
              <a:t/>
            </a:r>
            <a:br>
              <a:rPr lang="en-US" sz="1200" dirty="0" smtClean="0">
                <a:effectLst/>
                <a:latin typeface="Palatino Linotype" pitchFamily="18" charset="0"/>
              </a:rPr>
            </a:br>
            <a:r>
              <a:rPr lang="en-US" sz="1200" dirty="0" smtClean="0">
                <a:effectLst/>
                <a:latin typeface="Palatino Linotype" pitchFamily="18" charset="0"/>
              </a:rPr>
              <a:t>I have seen Him in the watch fires of a hundred circling camps;</a:t>
            </a:r>
            <a:br>
              <a:rPr lang="en-US" sz="1200" dirty="0" smtClean="0">
                <a:effectLst/>
                <a:latin typeface="Palatino Linotype" pitchFamily="18" charset="0"/>
              </a:rPr>
            </a:br>
            <a:r>
              <a:rPr lang="en-US" sz="1200" dirty="0" smtClean="0">
                <a:effectLst/>
                <a:latin typeface="Palatino Linotype" pitchFamily="18" charset="0"/>
              </a:rPr>
              <a:t>They have </a:t>
            </a:r>
            <a:r>
              <a:rPr lang="en-US" sz="1200" dirty="0" err="1" smtClean="0">
                <a:effectLst/>
                <a:latin typeface="Palatino Linotype" pitchFamily="18" charset="0"/>
              </a:rPr>
              <a:t>builded</a:t>
            </a:r>
            <a:r>
              <a:rPr lang="en-US" sz="1200" dirty="0" smtClean="0">
                <a:effectLst/>
                <a:latin typeface="Palatino Linotype" pitchFamily="18" charset="0"/>
              </a:rPr>
              <a:t> Him an altar in the evening dews and damps;</a:t>
            </a:r>
            <a:br>
              <a:rPr lang="en-US" sz="1200" dirty="0" smtClean="0">
                <a:effectLst/>
                <a:latin typeface="Palatino Linotype" pitchFamily="18" charset="0"/>
              </a:rPr>
            </a:br>
            <a:r>
              <a:rPr lang="en-US" sz="1200" dirty="0" smtClean="0">
                <a:effectLst/>
                <a:latin typeface="Palatino Linotype" pitchFamily="18" charset="0"/>
              </a:rPr>
              <a:t>I can read his righteous sentence by the dim and flaring lamps,</a:t>
            </a:r>
            <a:br>
              <a:rPr lang="en-US" sz="1200" dirty="0" smtClean="0">
                <a:effectLst/>
                <a:latin typeface="Palatino Linotype" pitchFamily="18" charset="0"/>
              </a:rPr>
            </a:br>
            <a:r>
              <a:rPr lang="en-US" sz="1200" dirty="0" smtClean="0">
                <a:effectLst/>
                <a:latin typeface="Palatino Linotype" pitchFamily="18" charset="0"/>
              </a:rPr>
              <a:t>His day is marching on. (Chorus)</a:t>
            </a:r>
            <a:br>
              <a:rPr lang="en-US" sz="1200" dirty="0" smtClean="0">
                <a:effectLst/>
                <a:latin typeface="Palatino Linotype" pitchFamily="18" charset="0"/>
              </a:rPr>
            </a:br>
            <a:r>
              <a:rPr lang="en-US" sz="1200" dirty="0" smtClean="0">
                <a:effectLst/>
                <a:latin typeface="Palatino Linotype" pitchFamily="18" charset="0"/>
              </a:rPr>
              <a:t/>
            </a:r>
            <a:br>
              <a:rPr lang="en-US" sz="1200" dirty="0" smtClean="0">
                <a:effectLst/>
                <a:latin typeface="Palatino Linotype" pitchFamily="18" charset="0"/>
              </a:rPr>
            </a:br>
            <a:r>
              <a:rPr lang="en-US" sz="1200" dirty="0" smtClean="0">
                <a:effectLst/>
                <a:latin typeface="Palatino Linotype" pitchFamily="18" charset="0"/>
              </a:rPr>
              <a:t>I have read a fiery gospel write in burnished rows of steel: </a:t>
            </a:r>
            <a:br>
              <a:rPr lang="en-US" sz="1200" dirty="0" smtClean="0">
                <a:effectLst/>
                <a:latin typeface="Palatino Linotype" pitchFamily="18" charset="0"/>
              </a:rPr>
            </a:br>
            <a:r>
              <a:rPr lang="en-US" sz="1200" dirty="0" smtClean="0">
                <a:effectLst/>
                <a:latin typeface="Palatino Linotype" pitchFamily="18" charset="0"/>
              </a:rPr>
              <a:t>"As ye deal with My </a:t>
            </a:r>
            <a:r>
              <a:rPr lang="en-US" sz="1200" dirty="0" err="1" smtClean="0">
                <a:effectLst/>
                <a:latin typeface="Palatino Linotype" pitchFamily="18" charset="0"/>
              </a:rPr>
              <a:t>contemners</a:t>
            </a:r>
            <a:r>
              <a:rPr lang="en-US" sz="1200" dirty="0" smtClean="0">
                <a:effectLst/>
                <a:latin typeface="Palatino Linotype" pitchFamily="18" charset="0"/>
              </a:rPr>
              <a:t>, so with you My Grace shall deal;</a:t>
            </a:r>
            <a:br>
              <a:rPr lang="en-US" sz="1200" dirty="0" smtClean="0">
                <a:effectLst/>
                <a:latin typeface="Palatino Linotype" pitchFamily="18" charset="0"/>
              </a:rPr>
            </a:br>
            <a:r>
              <a:rPr lang="en-US" sz="1200" dirty="0" smtClean="0">
                <a:effectLst/>
                <a:latin typeface="Palatino Linotype" pitchFamily="18" charset="0"/>
              </a:rPr>
              <a:t>Let the Hero, born of woman, crush the serpent with his heel,</a:t>
            </a:r>
            <a:br>
              <a:rPr lang="en-US" sz="1200" dirty="0" smtClean="0">
                <a:effectLst/>
                <a:latin typeface="Palatino Linotype" pitchFamily="18" charset="0"/>
              </a:rPr>
            </a:br>
            <a:r>
              <a:rPr lang="en-US" sz="1200" dirty="0" smtClean="0">
                <a:effectLst/>
                <a:latin typeface="Palatino Linotype" pitchFamily="18" charset="0"/>
              </a:rPr>
              <a:t>Since God is marching on." (Chorus)</a:t>
            </a:r>
            <a:br>
              <a:rPr lang="en-US" sz="1200" dirty="0" smtClean="0">
                <a:effectLst/>
                <a:latin typeface="Palatino Linotype" pitchFamily="18" charset="0"/>
              </a:rPr>
            </a:br>
            <a:r>
              <a:rPr lang="en-US" sz="1200" dirty="0" smtClean="0">
                <a:effectLst/>
                <a:latin typeface="Palatino Linotype" pitchFamily="18" charset="0"/>
              </a:rPr>
              <a:t/>
            </a:r>
            <a:br>
              <a:rPr lang="en-US" sz="1200" dirty="0" smtClean="0">
                <a:effectLst/>
                <a:latin typeface="Palatino Linotype" pitchFamily="18" charset="0"/>
              </a:rPr>
            </a:br>
            <a:r>
              <a:rPr lang="en-US" sz="1200" dirty="0" smtClean="0">
                <a:effectLst/>
                <a:latin typeface="Palatino Linotype" pitchFamily="18" charset="0"/>
              </a:rPr>
              <a:t>He has sounded forth the trumpet that shall never call retreat;</a:t>
            </a:r>
            <a:br>
              <a:rPr lang="en-US" sz="1200" dirty="0" smtClean="0">
                <a:effectLst/>
                <a:latin typeface="Palatino Linotype" pitchFamily="18" charset="0"/>
              </a:rPr>
            </a:br>
            <a:r>
              <a:rPr lang="en-US" sz="1200" dirty="0" smtClean="0">
                <a:effectLst/>
                <a:latin typeface="Palatino Linotype" pitchFamily="18" charset="0"/>
              </a:rPr>
              <a:t>He is sifting out the hearts of men before His </a:t>
            </a:r>
            <a:r>
              <a:rPr lang="en-US" sz="1200" dirty="0" err="1" smtClean="0">
                <a:effectLst/>
                <a:latin typeface="Palatino Linotype" pitchFamily="18" charset="0"/>
              </a:rPr>
              <a:t>Judgement</a:t>
            </a:r>
            <a:r>
              <a:rPr lang="en-US" sz="1200" dirty="0" smtClean="0">
                <a:effectLst/>
                <a:latin typeface="Palatino Linotype" pitchFamily="18" charset="0"/>
              </a:rPr>
              <a:t> Seat;</a:t>
            </a:r>
            <a:br>
              <a:rPr lang="en-US" sz="1200" dirty="0" smtClean="0">
                <a:effectLst/>
                <a:latin typeface="Palatino Linotype" pitchFamily="18" charset="0"/>
              </a:rPr>
            </a:br>
            <a:r>
              <a:rPr lang="en-US" sz="1200" dirty="0" smtClean="0">
                <a:effectLst/>
                <a:latin typeface="Palatino Linotype" pitchFamily="18" charset="0"/>
              </a:rPr>
              <a:t>Oh! be swift, my soul, to answer Him, be jubilant, my feet!</a:t>
            </a:r>
            <a:br>
              <a:rPr lang="en-US" sz="1200" dirty="0" smtClean="0">
                <a:effectLst/>
                <a:latin typeface="Palatino Linotype" pitchFamily="18" charset="0"/>
              </a:rPr>
            </a:br>
            <a:r>
              <a:rPr lang="en-US" sz="1200" dirty="0" smtClean="0">
                <a:effectLst/>
                <a:latin typeface="Palatino Linotype" pitchFamily="18" charset="0"/>
              </a:rPr>
              <a:t>Our God is marching on. (Chorus)</a:t>
            </a:r>
            <a:br>
              <a:rPr lang="en-US" sz="1200" dirty="0" smtClean="0">
                <a:effectLst/>
                <a:latin typeface="Palatino Linotype" pitchFamily="18" charset="0"/>
              </a:rPr>
            </a:br>
            <a:r>
              <a:rPr lang="en-US" sz="1200" dirty="0" smtClean="0">
                <a:effectLst/>
                <a:latin typeface="Palatino Linotype" pitchFamily="18" charset="0"/>
              </a:rPr>
              <a:t/>
            </a:r>
            <a:br>
              <a:rPr lang="en-US" sz="1200" dirty="0" smtClean="0">
                <a:effectLst/>
                <a:latin typeface="Palatino Linotype" pitchFamily="18" charset="0"/>
              </a:rPr>
            </a:br>
            <a:r>
              <a:rPr lang="en-US" sz="1200" dirty="0" smtClean="0">
                <a:effectLst/>
                <a:latin typeface="Palatino Linotype" pitchFamily="18" charset="0"/>
              </a:rPr>
              <a:t>In the beauty of the lilies Christ was born across the sea,</a:t>
            </a:r>
            <a:br>
              <a:rPr lang="en-US" sz="1200" dirty="0" smtClean="0">
                <a:effectLst/>
                <a:latin typeface="Palatino Linotype" pitchFamily="18" charset="0"/>
              </a:rPr>
            </a:br>
            <a:r>
              <a:rPr lang="en-US" sz="1200" dirty="0" smtClean="0">
                <a:effectLst/>
                <a:latin typeface="Palatino Linotype" pitchFamily="18" charset="0"/>
              </a:rPr>
              <a:t>With a glory in his bosom that transfigures you and me;</a:t>
            </a:r>
            <a:br>
              <a:rPr lang="en-US" sz="1200" dirty="0" smtClean="0">
                <a:effectLst/>
                <a:latin typeface="Palatino Linotype" pitchFamily="18" charset="0"/>
              </a:rPr>
            </a:br>
            <a:r>
              <a:rPr lang="en-US" sz="1200" dirty="0" smtClean="0">
                <a:effectLst/>
                <a:latin typeface="Palatino Linotype" pitchFamily="18" charset="0"/>
              </a:rPr>
              <a:t>As He died to make men holy, let us die to make men free,</a:t>
            </a:r>
            <a:br>
              <a:rPr lang="en-US" sz="1200" dirty="0" smtClean="0">
                <a:effectLst/>
                <a:latin typeface="Palatino Linotype" pitchFamily="18" charset="0"/>
              </a:rPr>
            </a:br>
            <a:r>
              <a:rPr lang="en-US" sz="1200" dirty="0" smtClean="0">
                <a:effectLst/>
                <a:latin typeface="Palatino Linotype" pitchFamily="18" charset="0"/>
              </a:rPr>
              <a:t>While God is marching on. (Chorus) </a:t>
            </a:r>
            <a:r>
              <a:rPr lang="en-US" dirty="0" smtClean="0">
                <a:effectLst/>
              </a:rPr>
              <a:t/>
            </a:r>
            <a:br>
              <a:rPr lang="en-US" dirty="0" smtClean="0">
                <a:effectLst/>
              </a:rPr>
            </a:br>
            <a:endParaRPr lang="en-US" dirty="0" smtClean="0">
              <a:effectLst/>
            </a:endParaRPr>
          </a:p>
          <a:p>
            <a:endParaRPr lang="en-US" dirty="0"/>
          </a:p>
        </p:txBody>
      </p:sp>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638800" y="1143000"/>
            <a:ext cx="2219325" cy="2867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TextBox 9"/>
          <p:cNvSpPr txBox="1"/>
          <p:nvPr/>
        </p:nvSpPr>
        <p:spPr>
          <a:xfrm>
            <a:off x="6781800" y="4114800"/>
            <a:ext cx="1829347" cy="369332"/>
          </a:xfrm>
          <a:prstGeom prst="rect">
            <a:avLst/>
          </a:prstGeom>
          <a:noFill/>
        </p:spPr>
        <p:txBody>
          <a:bodyPr wrap="none" rtlCol="0">
            <a:spAutoFit/>
          </a:bodyPr>
          <a:lstStyle/>
          <a:p>
            <a:r>
              <a:rPr lang="en-US" dirty="0" smtClean="0"/>
              <a:t>Julia Ward Howe</a:t>
            </a:r>
            <a:endParaRPr lang="en-US" dirty="0"/>
          </a:p>
        </p:txBody>
      </p:sp>
    </p:spTree>
    <p:extLst>
      <p:ext uri="{BB962C8B-B14F-4D97-AF65-F5344CB8AC3E}">
        <p14:creationId xmlns:p14="http://schemas.microsoft.com/office/powerpoint/2010/main" xmlns="" val="2451575269"/>
      </p:ext>
    </p:extLst>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4"/>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40970" fill="hold"/>
                                        <p:tgtEl>
                                          <p:spTgt spid="4"/>
                                        </p:tgtEl>
                                      </p:cBhvr>
                                    </p:cmd>
                                  </p:childTnLst>
                                </p:cTn>
                              </p:par>
                            </p:childTnLst>
                          </p:cTn>
                        </p:par>
                      </p:childTnLst>
                    </p:cTn>
                  </p:par>
                </p:childTnLst>
              </p:cTn>
              <p:nextCondLst>
                <p:cond evt="onClick" delay="0">
                  <p:tgtEl>
                    <p:spTgt spid="4"/>
                  </p:tgtEl>
                </p:cond>
              </p:nextCondLst>
            </p:seq>
            <p:audio>
              <p:cMediaNode vol="80000">
                <p:cTn id="15" fill="hold" display="0">
                  <p:stCondLst>
                    <p:cond delay="indefinite"/>
                  </p:stCondLst>
                  <p:endCondLst>
                    <p:cond evt="onStopAudio" delay="0">
                      <p:tgtEl>
                        <p:sldTgt/>
                      </p:tgtEl>
                    </p:cond>
                  </p:endCondLst>
                </p:cTn>
                <p:tgtEl>
                  <p:spTgt spid="4"/>
                </p:tgtEl>
              </p:cMediaNode>
            </p:audio>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ction Jackson" pitchFamily="2" charset="0"/>
              </a:rPr>
              <a:t>Citations</a:t>
            </a:r>
            <a:endParaRPr lang="en-US" dirty="0">
              <a:latin typeface="Action Jackson" pitchFamily="2" charset="0"/>
            </a:endParaRPr>
          </a:p>
        </p:txBody>
      </p:sp>
      <p:sp>
        <p:nvSpPr>
          <p:cNvPr id="3" name="Content Placeholder 2"/>
          <p:cNvSpPr>
            <a:spLocks noGrp="1"/>
          </p:cNvSpPr>
          <p:nvPr>
            <p:ph idx="1"/>
          </p:nvPr>
        </p:nvSpPr>
        <p:spPr/>
        <p:txBody>
          <a:bodyPr>
            <a:normAutofit fontScale="85000" lnSpcReduction="20000"/>
          </a:bodyPr>
          <a:lstStyle/>
          <a:p>
            <a:r>
              <a:rPr lang="en-US" dirty="0" smtClean="0"/>
              <a:t> Sherman, William T. "Why the North Must Fight." </a:t>
            </a:r>
            <a:r>
              <a:rPr lang="en-US" i="1" dirty="0" smtClean="0"/>
              <a:t>The Civil War: The North</a:t>
            </a:r>
            <a:r>
              <a:rPr lang="en-US" dirty="0" smtClean="0"/>
              <a:t>. 94-97. Print</a:t>
            </a:r>
            <a:r>
              <a:rPr lang="en-US" dirty="0" smtClean="0"/>
              <a:t>.</a:t>
            </a:r>
          </a:p>
          <a:p>
            <a:pPr>
              <a:buNone/>
            </a:pPr>
            <a:endParaRPr lang="en-US" dirty="0" smtClean="0"/>
          </a:p>
          <a:p>
            <a:r>
              <a:rPr lang="en-US" dirty="0" err="1" smtClean="0"/>
              <a:t>Golay</a:t>
            </a:r>
            <a:r>
              <a:rPr lang="en-US" dirty="0" smtClean="0"/>
              <a:t>, Michael. "Purged With Blood." </a:t>
            </a:r>
            <a:r>
              <a:rPr lang="en-US" i="1" dirty="0" smtClean="0"/>
              <a:t>Civil War</a:t>
            </a:r>
            <a:r>
              <a:rPr lang="en-US" dirty="0" smtClean="0"/>
              <a:t>. 31. Print</a:t>
            </a:r>
            <a:r>
              <a:rPr lang="en-US" dirty="0" smtClean="0"/>
              <a:t>.</a:t>
            </a:r>
          </a:p>
          <a:p>
            <a:pPr>
              <a:buNone/>
            </a:pPr>
            <a:endParaRPr lang="en-US" dirty="0" smtClean="0"/>
          </a:p>
          <a:p>
            <a:r>
              <a:rPr lang="en-US" dirty="0" smtClean="0"/>
              <a:t>Paul. "Abe Lincoln Cartoon." </a:t>
            </a:r>
            <a:r>
              <a:rPr lang="en-US" i="1" dirty="0" smtClean="0"/>
              <a:t> The Civil War</a:t>
            </a:r>
            <a:r>
              <a:rPr lang="en-US" dirty="0" smtClean="0"/>
              <a:t>. Web. 23 Dec. 2010. &lt;http://www.sonofthesouth.net/leefoundation/civil-war/1861/april/abe-lincoln-cartoon.htm</a:t>
            </a:r>
            <a:r>
              <a:rPr lang="en-US" dirty="0" smtClean="0"/>
              <a:t>&gt;.</a:t>
            </a:r>
          </a:p>
          <a:p>
            <a:pPr>
              <a:buNone/>
            </a:pPr>
            <a:endParaRPr lang="en-US" dirty="0" smtClean="0"/>
          </a:p>
          <a:p>
            <a:r>
              <a:rPr lang="en-US" dirty="0" smtClean="0"/>
              <a:t> </a:t>
            </a:r>
            <a:r>
              <a:rPr lang="en-US" dirty="0" err="1" smtClean="0"/>
              <a:t>Lupher</a:t>
            </a:r>
            <a:r>
              <a:rPr lang="en-US" dirty="0" smtClean="0"/>
              <a:t>, Antonio. "Civil War Music : Battle Hymn of the Republic." </a:t>
            </a:r>
            <a:r>
              <a:rPr lang="en-US" i="1" dirty="0" smtClean="0"/>
              <a:t>Civil War Music : Civil War Songs, Music, Fife &amp; Drum Music, Photographs, and More</a:t>
            </a:r>
            <a:r>
              <a:rPr lang="en-US" dirty="0" smtClean="0"/>
              <a:t>. Web. 23 Dec. 2010. &lt;http://www.civilwarmusic.net/display_song.php?song=battlehymn&gt;.</a:t>
            </a:r>
          </a:p>
          <a:p>
            <a:endParaRPr lang="en-US" dirty="0" smtClean="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TC101790492[[fn=Sketchbook]]</Template>
  <TotalTime>268</TotalTime>
  <Words>879</Words>
  <Application>Microsoft Office PowerPoint</Application>
  <PresentationFormat>On-screen Show (4:3)</PresentationFormat>
  <Paragraphs>37</Paragraphs>
  <Slides>7</Slides>
  <Notes>0</Notes>
  <HiddenSlides>0</HiddenSlides>
  <MMClips>1</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Sketchbook</vt:lpstr>
      <vt:lpstr>Civil War Project</vt:lpstr>
      <vt:lpstr>“War is Hell.”</vt:lpstr>
      <vt:lpstr>Harper’s Weekly of April 13th,1861</vt:lpstr>
      <vt:lpstr>Bombardment of Fort Sumter</vt:lpstr>
      <vt:lpstr>Battle Hymn of the Republic</vt:lpstr>
      <vt:lpstr>Battle Hymn of the Republic</vt:lpstr>
      <vt:lpstr>Citations</vt:lpstr>
    </vt:vector>
  </TitlesOfParts>
  <Company>Newington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War Project</dc:title>
  <dc:creator>Quach, Sam</dc:creator>
  <cp:lastModifiedBy>TaiKau</cp:lastModifiedBy>
  <cp:revision>17</cp:revision>
  <dcterms:created xsi:type="dcterms:W3CDTF">2010-12-22T15:18:18Z</dcterms:created>
  <dcterms:modified xsi:type="dcterms:W3CDTF">2010-12-23T06:13:37Z</dcterms:modified>
</cp:coreProperties>
</file>